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9" r:id="rId6"/>
    <p:sldId id="260" r:id="rId7"/>
    <p:sldId id="261" r:id="rId8"/>
    <p:sldId id="262" r:id="rId9"/>
    <p:sldId id="263" r:id="rId10"/>
    <p:sldId id="264" r:id="rId11"/>
    <p:sldId id="267" r:id="rId12"/>
    <p:sldId id="265" r:id="rId13"/>
    <p:sldId id="266" r:id="rId14"/>
    <p:sldId id="268" r:id="rId15"/>
    <p:sldId id="272" r:id="rId16"/>
    <p:sldId id="269"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5.pn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3340100" y="3496945"/>
            <a:ext cx="8851900" cy="3361055"/>
          </a:xfrm>
          <a:noFill/>
        </p:spPr>
        <p:txBody>
          <a:bodyPr>
            <a:noAutofit/>
          </a:bodyPr>
          <a:p>
            <a:pPr algn="r"/>
            <a:r>
              <a:rPr lang="en-IN" altLang="en-US" sz="5400" b="1">
                <a:solidFill>
                  <a:schemeClr val="bg1"/>
                </a:solidFill>
                <a:effectLst>
                  <a:outerShdw blurRad="38100" dist="19050" dir="2700000" algn="tl" rotWithShape="0">
                    <a:schemeClr val="dk1">
                      <a:alpha val="40000"/>
                    </a:schemeClr>
                  </a:outerShdw>
                </a:effectLst>
                <a:latin typeface="Tahoma" panose="020B0604030504040204" charset="0"/>
                <a:cs typeface="Tahoma" panose="020B0604030504040204" charset="0"/>
              </a:rPr>
              <a:t>SINGAPORE RESALE FLAT PRICE PREDICTION</a:t>
            </a:r>
            <a:br>
              <a:rPr lang="en-IN" altLang="en-US" sz="5400" b="1">
                <a:solidFill>
                  <a:schemeClr val="bg1"/>
                </a:solidFill>
                <a:effectLst>
                  <a:outerShdw blurRad="38100" dist="19050" dir="2700000" algn="tl" rotWithShape="0">
                    <a:schemeClr val="dk1">
                      <a:alpha val="40000"/>
                    </a:schemeClr>
                  </a:outerShdw>
                </a:effectLst>
                <a:latin typeface="Tahoma" panose="020B0604030504040204" charset="0"/>
                <a:cs typeface="Tahoma" panose="020B0604030504040204" charset="0"/>
              </a:rPr>
            </a:br>
            <a:r>
              <a:rPr lang="en-IN" altLang="en-US" sz="5400" b="1">
                <a:solidFill>
                  <a:schemeClr val="bg1"/>
                </a:solidFill>
                <a:effectLst>
                  <a:outerShdw blurRad="38100" dist="19050" dir="2700000" algn="tl" rotWithShape="0">
                    <a:schemeClr val="dk1">
                      <a:alpha val="40000"/>
                    </a:schemeClr>
                  </a:outerShdw>
                </a:effectLst>
                <a:latin typeface="Tahoma" panose="020B0604030504040204" charset="0"/>
                <a:cs typeface="Tahoma" panose="020B0604030504040204" charset="0"/>
              </a:rPr>
              <a:t>BY- PRAKASH.K</a:t>
            </a:r>
            <a:endParaRPr lang="en-IN" altLang="en-US" sz="5400" b="1">
              <a:solidFill>
                <a:schemeClr val="bg1"/>
              </a:solidFill>
              <a:effectLst>
                <a:outerShdw blurRad="38100" dist="19050" dir="2700000" algn="tl" rotWithShape="0">
                  <a:schemeClr val="dk1">
                    <a:alpha val="40000"/>
                  </a:schemeClr>
                </a:outerShdw>
              </a:effectLst>
              <a:latin typeface="Tahoma" panose="020B0604030504040204" charset="0"/>
              <a:cs typeface="Tahoma" panose="020B0604030504040204" charset="0"/>
            </a:endParaRPr>
          </a:p>
        </p:txBody>
      </p:sp>
    </p:spTree>
  </p:cSld>
  <p:clrMapOvr>
    <a:masterClrMapping/>
  </p:clrMapOvr>
  <mc:AlternateContent xmlns:mc="http://schemas.openxmlformats.org/markup-compatibility/2006">
    <mc:Choice xmlns:p14="http://schemas.microsoft.com/office/powerpoint/2010/main" Requires="p14">
      <p:transition spd="slow" p14:dur="15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212725" y="446405"/>
            <a:ext cx="11901805" cy="6236970"/>
          </a:xfrm>
        </p:spPr>
        <p:txBody>
          <a:bodyPr>
            <a:normAutofit lnSpcReduction="10000"/>
          </a:bodyPr>
          <a:p>
            <a:pPr marL="571500" indent="-571500">
              <a:buFont typeface="Wingdings" panose="05000000000000000000" charset="0"/>
              <a:buChar char="v"/>
            </a:pPr>
            <a:r>
              <a:rPr lang="en-US" altLang="en-IN" sz="3600" b="1" u="sng">
                <a:sym typeface="+mn-ea"/>
              </a:rPr>
              <a:t>ML-Model Building:</a:t>
            </a:r>
            <a:endParaRPr lang="en-US" altLang="en-IN" sz="3600" b="1" u="sng">
              <a:solidFill>
                <a:schemeClr val="tx1"/>
              </a:solidFill>
            </a:endParaRPr>
          </a:p>
          <a:p>
            <a:pPr marL="0" indent="457200">
              <a:buNone/>
            </a:pPr>
            <a:endParaRPr lang="en-US" altLang="en-IN">
              <a:solidFill>
                <a:schemeClr val="tx1"/>
              </a:solidFill>
            </a:endParaRPr>
          </a:p>
          <a:p>
            <a:pPr marL="0" indent="457200">
              <a:buNone/>
            </a:pPr>
            <a:r>
              <a:rPr lang="en-US" altLang="en-IN">
                <a:solidFill>
                  <a:schemeClr val="tx1"/>
                </a:solidFill>
              </a:rPr>
              <a:t>I got the highest R2 value on XGB Regressor. So I am going to select the XGB regressor for model building. Before that iam going to select the besty parameter for the regressor by using the Parameter GridSearch method. By using the parameter grid search method the actual performance of the training and testing data will be further increased. Please note the higher parameter will consume more time to finish the model execution.</a:t>
            </a:r>
            <a:endParaRPr lang="en-US" altLang="en-IN">
              <a:solidFill>
                <a:schemeClr val="tx1"/>
              </a:solidFill>
            </a:endParaRPr>
          </a:p>
          <a:p>
            <a:pPr marL="0" indent="457200">
              <a:buNone/>
            </a:pPr>
            <a:endParaRPr lang="en-US" altLang="en-IN">
              <a:solidFill>
                <a:schemeClr val="tx1"/>
              </a:solidFill>
            </a:endParaRPr>
          </a:p>
          <a:p>
            <a:pPr marL="0" indent="457200">
              <a:buNone/>
            </a:pPr>
            <a:r>
              <a:rPr lang="en-US" altLang="en-IN">
                <a:solidFill>
                  <a:schemeClr val="tx1"/>
                </a:solidFill>
              </a:rPr>
              <a:t>After this process the best parameter will be selected as prediction model we can test the model using some random testing data respective to the selected features. </a:t>
            </a:r>
            <a:endParaRPr lang="en-US" altLang="en-IN">
              <a:solidFill>
                <a:schemeClr val="tx1"/>
              </a:solidFill>
            </a:endParaRPr>
          </a:p>
          <a:p>
            <a:pPr marL="0" indent="457200">
              <a:buNone/>
            </a:pPr>
            <a:endParaRPr lang="en-US" altLang="en-IN">
              <a:solidFill>
                <a:schemeClr val="tx1"/>
              </a:solidFill>
            </a:endParaRPr>
          </a:p>
          <a:p>
            <a:pPr marL="0" indent="457200">
              <a:buNone/>
            </a:pPr>
            <a:r>
              <a:rPr lang="en-US" altLang="en-IN">
                <a:solidFill>
                  <a:schemeClr val="tx1"/>
                </a:solidFill>
              </a:rPr>
              <a:t>The final step of model building is to save the ML model in a pickle file. Which helps to save the finished model to use it without any pre-executions.</a:t>
            </a:r>
            <a:endParaRPr lang="en-US" altLang="en-IN">
              <a:solidFill>
                <a:schemeClr val="tx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838200" y="1328420"/>
            <a:ext cx="11181080" cy="5528945"/>
          </a:xfrm>
        </p:spPr>
        <p:txBody>
          <a:bodyPr>
            <a:normAutofit fontScale="80000"/>
          </a:bodyPr>
          <a:p>
            <a:pPr marL="457200" indent="-457200">
              <a:buFont typeface="Wingdings" panose="05000000000000000000" charset="0"/>
              <a:buChar char="v"/>
            </a:pPr>
            <a:r>
              <a:rPr lang="en-US" altLang="en-IN" sz="3600" b="1" u="sng">
                <a:solidFill>
                  <a:schemeClr val="tx1"/>
                </a:solidFill>
              </a:rPr>
              <a:t>Model Deployment / Streamlit App Building:</a:t>
            </a:r>
            <a:endParaRPr lang="en-US" altLang="en-IN" sz="3600" b="1" u="sng">
              <a:solidFill>
                <a:schemeClr val="tx1"/>
              </a:solidFill>
            </a:endParaRPr>
          </a:p>
          <a:p>
            <a:pPr marL="457200" indent="-457200">
              <a:buFont typeface="Wingdings" panose="05000000000000000000" charset="0"/>
              <a:buChar char="v"/>
            </a:pPr>
            <a:endParaRPr lang="en-US" altLang="en-IN" sz="3600" b="1" u="sng">
              <a:solidFill>
                <a:schemeClr val="tx1"/>
              </a:solidFill>
            </a:endParaRPr>
          </a:p>
          <a:p>
            <a:pPr marL="457200" lvl="1" indent="457200">
              <a:buNone/>
            </a:pPr>
            <a:r>
              <a:rPr lang="en-US" altLang="en-IN">
                <a:solidFill>
                  <a:schemeClr val="tx1"/>
                </a:solidFill>
              </a:rPr>
              <a:t>This is the final process of this project. This helps to showcase the project and </a:t>
            </a:r>
            <a:r>
              <a:rPr lang="en-IN" altLang="en-IN">
                <a:solidFill>
                  <a:schemeClr val="tx1"/>
                </a:solidFill>
              </a:rPr>
              <a:t>predict the resale price.</a:t>
            </a:r>
            <a:endParaRPr lang="en-IN" altLang="en-IN">
              <a:solidFill>
                <a:schemeClr val="tx1"/>
              </a:solidFill>
            </a:endParaRPr>
          </a:p>
          <a:p>
            <a:pPr marL="457200" lvl="1" indent="457200">
              <a:buNone/>
            </a:pPr>
            <a:endParaRPr lang="en-IN" altLang="en-IN">
              <a:solidFill>
                <a:schemeClr val="tx1"/>
              </a:solidFill>
            </a:endParaRPr>
          </a:p>
          <a:p>
            <a:pPr marL="457200" lvl="1" indent="457200">
              <a:buNone/>
            </a:pPr>
            <a:r>
              <a:rPr lang="en-IN" altLang="en-IN">
                <a:solidFill>
                  <a:schemeClr val="tx1"/>
                </a:solidFill>
              </a:rPr>
              <a:t>Here I am creating a Streamlit app using python for model deployment and displaying the analysis of the given data. This streamlit app has three sections which are Home, Analysis and the Resale Price Predict sections. The Home explains about the App and the project, Analysis helps to show the graphs, and The Price Prediction section is the one I actually deployed the model using pickle file which I already saved the regression model.</a:t>
            </a:r>
            <a:endParaRPr lang="en-IN" altLang="en-IN">
              <a:solidFill>
                <a:schemeClr val="tx1"/>
              </a:solidFill>
            </a:endParaRPr>
          </a:p>
          <a:p>
            <a:pPr marL="457200" lvl="1" indent="457200">
              <a:buNone/>
            </a:pPr>
            <a:endParaRPr lang="en-IN" altLang="en-IN">
              <a:solidFill>
                <a:schemeClr val="tx1"/>
              </a:solidFill>
            </a:endParaRPr>
          </a:p>
          <a:p>
            <a:pPr marL="457200" lvl="1" indent="457200">
              <a:buNone/>
            </a:pPr>
            <a:r>
              <a:rPr lang="en-IN" altLang="en-IN">
                <a:solidFill>
                  <a:schemeClr val="tx1"/>
                </a:solidFill>
              </a:rPr>
              <a:t>I also posted this app in the in the streamlit cloud comunity.</a:t>
            </a:r>
            <a:endParaRPr lang="en-IN" altLang="en-IN">
              <a:solidFill>
                <a:schemeClr val="tx1"/>
              </a:solidFill>
            </a:endParaRPr>
          </a:p>
          <a:p>
            <a:pPr marL="457200" lvl="1" indent="457200">
              <a:buNone/>
            </a:pPr>
            <a:r>
              <a:rPr lang="en-IN" altLang="en-IN">
                <a:solidFill>
                  <a:schemeClr val="tx1"/>
                </a:solidFill>
              </a:rPr>
              <a:t>App Link : https://singaporeresaleflatpriceprediction-iyfnegtqke3keuuyb5bwyx.streamlit.app/</a:t>
            </a:r>
            <a:endParaRPr lang="en-IN" altLang="en-IN">
              <a:solidFill>
                <a:schemeClr val="tx1"/>
              </a:solidFill>
            </a:endParaRPr>
          </a:p>
          <a:p>
            <a:pPr marL="457200" lvl="1" indent="457200">
              <a:buNone/>
            </a:pPr>
            <a:endParaRPr lang="en-IN" altLang="en-IN">
              <a:solidFill>
                <a:schemeClr val="tx1"/>
              </a:solidFill>
            </a:endParaRPr>
          </a:p>
          <a:p>
            <a:pPr marL="457200" lvl="1" indent="457200">
              <a:buNone/>
            </a:pPr>
            <a:r>
              <a:rPr lang="en-IN" altLang="en-IN">
                <a:solidFill>
                  <a:schemeClr val="tx1"/>
                </a:solidFill>
              </a:rPr>
              <a:t>You can clone my repository and run the link this app will work on any system and it will automatically install the required files also.</a:t>
            </a:r>
            <a:endParaRPr lang="en-IN" altLang="en-IN">
              <a:solidFill>
                <a:schemeClr val="tx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0" y="0"/>
            <a:ext cx="10515600" cy="4351338"/>
          </a:xfrm>
        </p:spPr>
        <p:txBody>
          <a:bodyPr/>
          <a:p>
            <a:pPr marL="457200" indent="-457200">
              <a:buFont typeface="Wingdings" panose="05000000000000000000" charset="0"/>
              <a:buChar char="v"/>
            </a:pPr>
            <a:r>
              <a:rPr lang="en-US" altLang="en-IN" sz="3600" b="1" u="sng">
                <a:sym typeface="+mn-ea"/>
              </a:rPr>
              <a:t>Model Deployment / Streamlit App Building:</a:t>
            </a:r>
            <a:endParaRPr lang="en-US" altLang="en-IN" sz="3600" b="1" u="sng">
              <a:solidFill>
                <a:schemeClr val="tx1"/>
              </a:solidFill>
            </a:endParaRPr>
          </a:p>
          <a:p>
            <a:pPr marL="457200" indent="-457200">
              <a:buFont typeface="Wingdings" panose="05000000000000000000" charset="0"/>
              <a:buChar char="v"/>
            </a:pPr>
            <a:endParaRPr lang="en-US" altLang="en-IN" sz="3600">
              <a:solidFill>
                <a:schemeClr val="tx1"/>
              </a:solidFill>
            </a:endParaRPr>
          </a:p>
          <a:p>
            <a:pPr marL="457200" indent="-457200">
              <a:buFont typeface="Wingdings" panose="05000000000000000000" charset="0"/>
              <a:buChar char="v"/>
            </a:pPr>
            <a:endParaRPr lang="en-US" altLang="en-IN" sz="3600">
              <a:solidFill>
                <a:schemeClr val="tx1"/>
              </a:solidFill>
            </a:endParaRPr>
          </a:p>
        </p:txBody>
      </p:sp>
      <p:pic>
        <p:nvPicPr>
          <p:cNvPr id="2" name="Picture 1" descr="Screenshot 2024-02-22 114907"/>
          <p:cNvPicPr>
            <a:picLocks noChangeAspect="1"/>
          </p:cNvPicPr>
          <p:nvPr/>
        </p:nvPicPr>
        <p:blipFill>
          <a:blip r:embed="rId2"/>
          <a:stretch>
            <a:fillRect/>
          </a:stretch>
        </p:blipFill>
        <p:spPr>
          <a:xfrm>
            <a:off x="517525" y="648970"/>
            <a:ext cx="11474450" cy="617791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Content Placeholder 3"/>
          <p:cNvSpPr/>
          <p:nvPr>
            <p:ph idx="1"/>
          </p:nvPr>
        </p:nvSpPr>
        <p:spPr>
          <a:xfrm>
            <a:off x="361315" y="0"/>
            <a:ext cx="10515600" cy="4351338"/>
          </a:xfrm>
        </p:spPr>
        <p:txBody>
          <a:bodyPr/>
          <a:p>
            <a:pPr marL="457200" indent="-457200">
              <a:buFont typeface="Wingdings" panose="05000000000000000000" charset="0"/>
              <a:buChar char="v"/>
            </a:pPr>
            <a:r>
              <a:rPr lang="en-US" altLang="en-IN" b="1" u="sng">
                <a:sym typeface="+mn-ea"/>
              </a:rPr>
              <a:t>Model Deployment / Streamlit App Building:</a:t>
            </a:r>
            <a:endParaRPr lang="en-US"/>
          </a:p>
        </p:txBody>
      </p:sp>
      <p:pic>
        <p:nvPicPr>
          <p:cNvPr id="2" name="Picture 1" descr="Screenshot 2024-02-22 114919"/>
          <p:cNvPicPr>
            <a:picLocks noChangeAspect="1"/>
          </p:cNvPicPr>
          <p:nvPr/>
        </p:nvPicPr>
        <p:blipFill>
          <a:blip r:embed="rId2"/>
          <a:stretch>
            <a:fillRect/>
          </a:stretch>
        </p:blipFill>
        <p:spPr>
          <a:xfrm>
            <a:off x="0" y="669290"/>
            <a:ext cx="12192000" cy="592010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Content Placeholder 3"/>
          <p:cNvSpPr/>
          <p:nvPr>
            <p:ph idx="1"/>
          </p:nvPr>
        </p:nvSpPr>
        <p:spPr>
          <a:xfrm>
            <a:off x="473075" y="0"/>
            <a:ext cx="10515600" cy="4351338"/>
          </a:xfrm>
        </p:spPr>
        <p:txBody>
          <a:bodyPr/>
          <a:p>
            <a:pPr marL="457200" indent="-457200">
              <a:buFont typeface="Wingdings" panose="05000000000000000000" charset="0"/>
              <a:buChar char="v"/>
            </a:pPr>
            <a:r>
              <a:rPr lang="en-US" altLang="en-IN" b="1" u="sng">
                <a:sym typeface="+mn-ea"/>
              </a:rPr>
              <a:t>Model Deployment / Streamlit App Building:</a:t>
            </a:r>
            <a:endParaRPr lang="en-US"/>
          </a:p>
        </p:txBody>
      </p:sp>
      <p:pic>
        <p:nvPicPr>
          <p:cNvPr id="5" name="Picture 4" descr="Screenshot 2024-02-22 114938"/>
          <p:cNvPicPr>
            <a:picLocks noChangeAspect="1"/>
          </p:cNvPicPr>
          <p:nvPr/>
        </p:nvPicPr>
        <p:blipFill>
          <a:blip r:embed="rId2"/>
          <a:stretch>
            <a:fillRect/>
          </a:stretch>
        </p:blipFill>
        <p:spPr>
          <a:xfrm>
            <a:off x="69215" y="652145"/>
            <a:ext cx="12061190" cy="573913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4" name="Content Placeholder 3"/>
          <p:cNvSpPr/>
          <p:nvPr>
            <p:ph idx="1"/>
          </p:nvPr>
        </p:nvSpPr>
        <p:spPr/>
        <p:txBody>
          <a:bodyPr/>
          <a:p>
            <a:pPr marL="457200" indent="-457200">
              <a:buFont typeface="Wingdings" panose="05000000000000000000" charset="0"/>
              <a:buChar char="v"/>
            </a:pPr>
            <a:endParaRPr lang="en-US">
              <a:ln w="9525" cmpd="sng">
                <a:solidFill>
                  <a:schemeClr val="accent1"/>
                </a:solidFill>
                <a:prstDash val="solid"/>
              </a:ln>
              <a:solidFill>
                <a:srgbClr val="70AD47">
                  <a:tint val="1000"/>
                </a:srgbClr>
              </a:solidFill>
              <a:effectLst>
                <a:glow rad="38100">
                  <a:schemeClr val="accent1">
                    <a:alpha val="40000"/>
                  </a:schemeClr>
                </a:glow>
              </a:effectLst>
            </a:endParaRPr>
          </a:p>
          <a:p>
            <a:pPr marL="457200" indent="-457200">
              <a:buFont typeface="Wingdings" panose="05000000000000000000" charset="0"/>
              <a:buChar char="v"/>
            </a:pPr>
            <a:endParaRPr lang="en-US">
              <a:ln w="9525" cmpd="sng">
                <a:solidFill>
                  <a:schemeClr val="accent1"/>
                </a:solidFill>
                <a:prstDash val="solid"/>
              </a:ln>
              <a:solidFill>
                <a:srgbClr val="70AD47">
                  <a:tint val="1000"/>
                </a:srgbClr>
              </a:solidFill>
              <a:effectLst>
                <a:glow rad="38100">
                  <a:schemeClr val="accent1">
                    <a:alpha val="40000"/>
                  </a:schemeClr>
                </a:glow>
              </a:effectLst>
            </a:endParaRPr>
          </a:p>
          <a:p>
            <a:pPr marL="0" indent="0" algn="ctr">
              <a:buNone/>
            </a:pPr>
            <a:r>
              <a:rPr lang="en-IN" altLang="en-US" sz="9600" b="1">
                <a:ln w="9525" cmpd="sng">
                  <a:solidFill>
                    <a:schemeClr val="accent1"/>
                  </a:solidFill>
                  <a:prstDash val="solid"/>
                </a:ln>
                <a:solidFill>
                  <a:srgbClr val="70AD47">
                    <a:tint val="1000"/>
                  </a:srgbClr>
                </a:solidFill>
                <a:effectLst>
                  <a:glow rad="38100">
                    <a:schemeClr val="accent1">
                      <a:alpha val="40000"/>
                    </a:schemeClr>
                  </a:glow>
                </a:effectLst>
              </a:rPr>
              <a:t>THANKING YOU</a:t>
            </a:r>
            <a:endParaRPr lang="en-IN" altLang="en-US" sz="9600" b="1">
              <a:ln w="9525" cmpd="sng">
                <a:solidFill>
                  <a:schemeClr val="accent1"/>
                </a:solidFill>
                <a:prstDash val="solid"/>
              </a:ln>
              <a:solidFill>
                <a:srgbClr val="70AD47">
                  <a:tint val="1000"/>
                </a:srgbClr>
              </a:solidFill>
              <a:effectLst>
                <a:glow rad="38100">
                  <a:schemeClr val="accent1">
                    <a:alpha val="40000"/>
                  </a:schemeClr>
                </a:glow>
              </a:effectLst>
            </a:endParaRPr>
          </a:p>
          <a:p>
            <a:pPr marL="0" indent="0">
              <a:buNone/>
            </a:pPr>
            <a:endParaRPr lang="en-IN" altLang="en-US" sz="9600" b="1">
              <a:ln w="9525" cmpd="sng">
                <a:solidFill>
                  <a:schemeClr val="accent1"/>
                </a:solidFill>
                <a:prstDash val="solid"/>
              </a:ln>
              <a:solidFill>
                <a:srgbClr val="70AD47">
                  <a:tint val="1000"/>
                </a:srgbClr>
              </a:solidFill>
              <a:effectLst>
                <a:glow rad="38100">
                  <a:schemeClr val="accent1">
                    <a:alpha val="40000"/>
                  </a:schemeClr>
                </a:glow>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838200" y="1328420"/>
            <a:ext cx="10515600" cy="4351338"/>
          </a:xfrm>
        </p:spPr>
        <p:txBody>
          <a:bodyPr/>
          <a:p>
            <a:pPr marL="0" indent="457200">
              <a:buNone/>
            </a:pPr>
            <a:r>
              <a:rPr lang="en-IN" altLang="en-US" sz="3600" b="1">
                <a:solidFill>
                  <a:schemeClr val="tx1"/>
                </a:solidFill>
              </a:rPr>
              <a:t>Project Summary : </a:t>
            </a:r>
            <a:endParaRPr lang="en-IN" altLang="en-US" sz="3600" b="1">
              <a:solidFill>
                <a:schemeClr val="tx1"/>
              </a:solidFill>
            </a:endParaRPr>
          </a:p>
          <a:p>
            <a:pPr marL="0" indent="457200">
              <a:buNone/>
            </a:pPr>
            <a:endParaRPr lang="en-IN" altLang="en-US" b="1">
              <a:solidFill>
                <a:schemeClr val="tx1"/>
              </a:solidFill>
            </a:endParaRPr>
          </a:p>
          <a:p>
            <a:pPr marL="457200" lvl="1" indent="457200">
              <a:buNone/>
            </a:pPr>
            <a:r>
              <a:rPr lang="en-IN" altLang="en-US" sz="2800">
                <a:solidFill>
                  <a:schemeClr val="tx1"/>
                </a:solidFill>
              </a:rPr>
              <a:t>The objective of this project is to develop a machine learning model and deploy it as a user-friendly web application that predicts the resale prices of flats in Singapore. This predictive model will be based on historical data of resale flat transactions, and it aims to assist both potential buyers and sellers in estimating the resale value of a flat.</a:t>
            </a:r>
            <a:endParaRPr lang="en-IN" altLang="en-US" sz="2800">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838200" y="1328420"/>
            <a:ext cx="10515600" cy="4351338"/>
          </a:xfrm>
        </p:spPr>
        <p:txBody>
          <a:bodyPr>
            <a:normAutofit lnSpcReduction="10000"/>
          </a:bodyPr>
          <a:p>
            <a:pPr marL="0" indent="457200">
              <a:buNone/>
            </a:pPr>
            <a:r>
              <a:rPr lang="en-IN" altLang="en-US" sz="3200" b="1">
                <a:solidFill>
                  <a:schemeClr val="tx1"/>
                </a:solidFill>
              </a:rPr>
              <a:t>SYNOPSIS :</a:t>
            </a:r>
            <a:endParaRPr lang="en-IN" altLang="en-US" sz="3200" b="1">
              <a:solidFill>
                <a:schemeClr val="tx1"/>
              </a:solidFill>
            </a:endParaRPr>
          </a:p>
          <a:p>
            <a:pPr marL="0" indent="457200">
              <a:buNone/>
            </a:pPr>
            <a:endParaRPr lang="en-IN" altLang="en-US" sz="2800" b="1">
              <a:solidFill>
                <a:schemeClr val="accent1">
                  <a:lumMod val="50000"/>
                </a:schemeClr>
              </a:solidFill>
            </a:endParaRPr>
          </a:p>
          <a:p>
            <a:pPr marL="457200" indent="-457200"/>
            <a:r>
              <a:rPr lang="en-US" altLang="en-IN" sz="2800">
                <a:solidFill>
                  <a:schemeClr val="accent5">
                    <a:lumMod val="50000"/>
                  </a:schemeClr>
                </a:solidFill>
              </a:rPr>
              <a:t>Getting Data</a:t>
            </a:r>
            <a:endParaRPr lang="en-US" altLang="en-IN" sz="2800">
              <a:solidFill>
                <a:schemeClr val="accent5">
                  <a:lumMod val="50000"/>
                </a:schemeClr>
              </a:solidFill>
            </a:endParaRPr>
          </a:p>
          <a:p>
            <a:pPr marL="457200" indent="-457200"/>
            <a:r>
              <a:rPr lang="en-US" altLang="en-IN" sz="2800">
                <a:solidFill>
                  <a:schemeClr val="accent5">
                    <a:lumMod val="50000"/>
                  </a:schemeClr>
                </a:solidFill>
              </a:rPr>
              <a:t>Data Wrangling</a:t>
            </a:r>
            <a:endParaRPr lang="en-US" altLang="en-IN" sz="2800">
              <a:solidFill>
                <a:schemeClr val="accent5">
                  <a:lumMod val="50000"/>
                </a:schemeClr>
              </a:solidFill>
            </a:endParaRPr>
          </a:p>
          <a:p>
            <a:pPr marL="457200" indent="-457200"/>
            <a:r>
              <a:rPr lang="en-US" altLang="en-IN" sz="2800">
                <a:solidFill>
                  <a:schemeClr val="accent5">
                    <a:lumMod val="50000"/>
                  </a:schemeClr>
                </a:solidFill>
              </a:rPr>
              <a:t>Data Preprocessing</a:t>
            </a:r>
            <a:endParaRPr lang="en-US" altLang="en-IN" sz="2800">
              <a:solidFill>
                <a:schemeClr val="accent5">
                  <a:lumMod val="50000"/>
                </a:schemeClr>
              </a:solidFill>
            </a:endParaRPr>
          </a:p>
          <a:p>
            <a:pPr marL="457200" indent="-457200"/>
            <a:r>
              <a:rPr lang="en-US" altLang="en-IN" sz="2800">
                <a:solidFill>
                  <a:schemeClr val="accent5">
                    <a:lumMod val="50000"/>
                  </a:schemeClr>
                </a:solidFill>
              </a:rPr>
              <a:t>EDA</a:t>
            </a:r>
            <a:endParaRPr lang="en-US" altLang="en-IN" sz="2800">
              <a:solidFill>
                <a:schemeClr val="accent5">
                  <a:lumMod val="50000"/>
                </a:schemeClr>
              </a:solidFill>
            </a:endParaRPr>
          </a:p>
          <a:p>
            <a:pPr marL="457200" indent="-457200"/>
            <a:r>
              <a:rPr lang="en-US" altLang="en-IN" sz="2800">
                <a:solidFill>
                  <a:schemeClr val="accent5">
                    <a:lumMod val="50000"/>
                  </a:schemeClr>
                </a:solidFill>
              </a:rPr>
              <a:t>Feature Selection</a:t>
            </a:r>
            <a:endParaRPr lang="en-US" altLang="en-IN" sz="2800">
              <a:solidFill>
                <a:schemeClr val="accent5">
                  <a:lumMod val="50000"/>
                </a:schemeClr>
              </a:solidFill>
            </a:endParaRPr>
          </a:p>
          <a:p>
            <a:pPr marL="457200" indent="-457200"/>
            <a:r>
              <a:rPr lang="en-US" altLang="en-IN" sz="2800">
                <a:solidFill>
                  <a:schemeClr val="accent5">
                    <a:lumMod val="50000"/>
                  </a:schemeClr>
                </a:solidFill>
              </a:rPr>
              <a:t>Model Building</a:t>
            </a:r>
            <a:endParaRPr lang="en-US" altLang="en-IN" sz="2800">
              <a:solidFill>
                <a:schemeClr val="accent5">
                  <a:lumMod val="50000"/>
                </a:schemeClr>
              </a:solidFill>
            </a:endParaRPr>
          </a:p>
          <a:p>
            <a:pPr marL="457200" indent="-457200"/>
            <a:r>
              <a:rPr lang="en-US" altLang="en-IN" sz="2800">
                <a:solidFill>
                  <a:schemeClr val="accent5">
                    <a:lumMod val="50000"/>
                  </a:schemeClr>
                </a:solidFill>
              </a:rPr>
              <a:t>Model Deploying</a:t>
            </a:r>
            <a:endParaRPr lang="en-IN" altLang="en-US" sz="2800">
              <a:solidFill>
                <a:schemeClr val="accent5">
                  <a:lumMod val="50000"/>
                </a:schemeClr>
              </a:solidFill>
            </a:endParaRPr>
          </a:p>
          <a:p>
            <a:pPr marL="0" indent="457200">
              <a:buNone/>
            </a:pPr>
            <a:endParaRPr lang="en-IN" altLang="en-US" sz="2800">
              <a:solidFill>
                <a:schemeClr val="accent5">
                  <a:lumMod val="50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684530" y="790575"/>
            <a:ext cx="7959090" cy="6685915"/>
          </a:xfrm>
        </p:spPr>
        <p:txBody>
          <a:bodyPr>
            <a:normAutofit/>
          </a:bodyPr>
          <a:p>
            <a:pPr marL="457200" indent="-457200">
              <a:buFont typeface="Wingdings" panose="05000000000000000000" charset="0"/>
              <a:buChar char="v"/>
            </a:pPr>
            <a:r>
              <a:rPr lang="en-US" altLang="en-IN" sz="4000" b="1" u="sng">
                <a:solidFill>
                  <a:schemeClr val="tx1"/>
                </a:solidFill>
              </a:rPr>
              <a:t>Getting Data:</a:t>
            </a:r>
            <a:endParaRPr lang="en-US" altLang="en-IN" sz="4000" b="1" u="sng">
              <a:solidFill>
                <a:schemeClr val="tx1"/>
              </a:solidFill>
            </a:endParaRPr>
          </a:p>
          <a:p>
            <a:pPr marL="457200" indent="-457200">
              <a:buFont typeface="Wingdings" panose="05000000000000000000" charset="0"/>
              <a:buChar char="v"/>
            </a:pPr>
            <a:endParaRPr lang="en-US" altLang="en-IN" sz="3200" b="1">
              <a:solidFill>
                <a:schemeClr val="tx1"/>
              </a:solidFill>
            </a:endParaRPr>
          </a:p>
          <a:p>
            <a:pPr marL="0" lvl="0" indent="457200" algn="l">
              <a:lnSpc>
                <a:spcPct val="90000"/>
              </a:lnSpc>
              <a:buNone/>
            </a:pPr>
            <a:r>
              <a:rPr lang="en-US" altLang="en-IN" sz="3200">
                <a:solidFill>
                  <a:schemeClr val="tx1"/>
                </a:solidFill>
              </a:rPr>
              <a:t>The process of getting data is simply downloading the data sets from the government website www.data.gov.sg, An official website hosted by singapore government.</a:t>
            </a:r>
            <a:endParaRPr lang="en-US" altLang="en-IN" sz="3200">
              <a:solidFill>
                <a:schemeClr val="tx1"/>
              </a:solidFill>
            </a:endParaRPr>
          </a:p>
          <a:p>
            <a:pPr marL="0" lvl="0" indent="0" algn="l">
              <a:lnSpc>
                <a:spcPct val="90000"/>
              </a:lnSpc>
              <a:buNone/>
            </a:pPr>
            <a:endParaRPr lang="en-US" altLang="en-IN" sz="3200">
              <a:solidFill>
                <a:schemeClr val="tx1"/>
              </a:solidFill>
            </a:endParaRPr>
          </a:p>
          <a:p>
            <a:pPr marL="0" lvl="0" indent="457200" algn="l">
              <a:lnSpc>
                <a:spcPct val="90000"/>
              </a:lnSpc>
              <a:buNone/>
            </a:pPr>
            <a:r>
              <a:rPr lang="en-US" altLang="en-IN" sz="3200">
                <a:solidFill>
                  <a:schemeClr val="tx1"/>
                </a:solidFill>
              </a:rPr>
              <a:t>The data set is divided into five files, we have to download the files and store it in the required place for further processes. </a:t>
            </a:r>
            <a:endParaRPr lang="en-US" altLang="en-IN" sz="3200">
              <a:solidFill>
                <a:schemeClr val="tx1"/>
              </a:solidFill>
            </a:endParaRPr>
          </a:p>
        </p:txBody>
      </p:sp>
      <p:pic>
        <p:nvPicPr>
          <p:cNvPr id="2" name="Picture 1" descr="Screenshot 2024-02-21 192758"/>
          <p:cNvPicPr>
            <a:picLocks noChangeAspect="1"/>
          </p:cNvPicPr>
          <p:nvPr/>
        </p:nvPicPr>
        <p:blipFill>
          <a:blip r:embed="rId2"/>
          <a:stretch>
            <a:fillRect/>
          </a:stretch>
        </p:blipFill>
        <p:spPr>
          <a:xfrm>
            <a:off x="8298180" y="1264920"/>
            <a:ext cx="3893820" cy="55930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838200" y="1328420"/>
            <a:ext cx="10515600" cy="4351338"/>
          </a:xfrm>
        </p:spPr>
        <p:txBody>
          <a:bodyPr>
            <a:normAutofit lnSpcReduction="10000"/>
          </a:bodyPr>
          <a:p>
            <a:pPr marL="571500" indent="-571500">
              <a:buFont typeface="Wingdings" panose="05000000000000000000" charset="0"/>
              <a:buChar char="v"/>
            </a:pPr>
            <a:r>
              <a:rPr lang="en-US" altLang="en-IN" sz="3600" b="1">
                <a:solidFill>
                  <a:schemeClr val="tx1"/>
                </a:solidFill>
              </a:rPr>
              <a:t>Data Wrangling:</a:t>
            </a:r>
            <a:endParaRPr lang="en-US" altLang="en-IN" sz="3600" b="1">
              <a:solidFill>
                <a:schemeClr val="tx1"/>
              </a:solidFill>
            </a:endParaRPr>
          </a:p>
          <a:p>
            <a:pPr marL="571500" indent="-571500">
              <a:buFont typeface="Wingdings" panose="05000000000000000000" charset="0"/>
              <a:buChar char="v"/>
            </a:pPr>
            <a:endParaRPr lang="en-US" altLang="en-IN" sz="3600" b="1">
              <a:solidFill>
                <a:schemeClr val="tx1"/>
              </a:solidFill>
            </a:endParaRPr>
          </a:p>
          <a:p>
            <a:pPr marL="0" indent="0">
              <a:buNone/>
            </a:pPr>
            <a:r>
              <a:rPr lang="en-US" altLang="en-IN">
                <a:solidFill>
                  <a:schemeClr val="tx1"/>
                </a:solidFill>
              </a:rPr>
              <a:t>Data wrangling is the process of transforming and structuring data from one raw form into a desired format with the intent of improving data quality and making it more consumable and useful for analytics or machine learning. </a:t>
            </a:r>
            <a:endParaRPr lang="en-US" altLang="en-IN">
              <a:solidFill>
                <a:schemeClr val="tx1"/>
              </a:solidFill>
            </a:endParaRPr>
          </a:p>
          <a:p>
            <a:pPr marL="0" indent="0">
              <a:buNone/>
            </a:pPr>
            <a:endParaRPr lang="en-US" altLang="en-IN">
              <a:solidFill>
                <a:schemeClr val="tx1"/>
              </a:solidFill>
            </a:endParaRPr>
          </a:p>
          <a:p>
            <a:pPr marL="0" indent="457200">
              <a:buNone/>
            </a:pPr>
            <a:r>
              <a:rPr lang="en-US" altLang="en-IN">
                <a:solidFill>
                  <a:schemeClr val="tx1"/>
                </a:solidFill>
              </a:rPr>
              <a:t>Here we just combining the given data sets into one for improving the performance and the model building. The further process of Data Wrangling will be done in the pre processing stage.</a:t>
            </a:r>
            <a:endParaRPr lang="en-US" altLang="en-IN">
              <a:solidFill>
                <a:schemeClr val="tx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838200" y="1328420"/>
            <a:ext cx="10515600" cy="5377180"/>
          </a:xfrm>
        </p:spPr>
        <p:txBody>
          <a:bodyPr>
            <a:normAutofit lnSpcReduction="10000"/>
          </a:bodyPr>
          <a:p>
            <a:pPr marL="0" indent="457200">
              <a:buNone/>
            </a:pPr>
            <a:r>
              <a:rPr lang="en-US" sz="3600" b="1">
                <a:solidFill>
                  <a:schemeClr val="tx1"/>
                </a:solidFill>
              </a:rPr>
              <a:t>Pre Processing the Data:</a:t>
            </a:r>
            <a:endParaRPr lang="en-US" sz="3600" b="1">
              <a:solidFill>
                <a:schemeClr val="tx1"/>
              </a:solidFill>
            </a:endParaRPr>
          </a:p>
          <a:p>
            <a:pPr marL="0" indent="457200">
              <a:buNone/>
            </a:pPr>
            <a:endParaRPr lang="en-US" sz="3600" b="1">
              <a:solidFill>
                <a:schemeClr val="tx1"/>
              </a:solidFill>
            </a:endParaRPr>
          </a:p>
          <a:p>
            <a:pPr marL="457200" lvl="1" indent="457200">
              <a:buNone/>
            </a:pPr>
            <a:r>
              <a:rPr lang="en-US">
                <a:solidFill>
                  <a:schemeClr val="tx1"/>
                </a:solidFill>
              </a:rPr>
              <a:t>Data preprocessing, also known as data preparation or cleaning, is the process of converting raw data into a format that's usable for analysis. It's an important step in any data science project to ensure that data quality is consistent before using machine learning or data mining techniques. </a:t>
            </a:r>
            <a:endParaRPr lang="en-US">
              <a:solidFill>
                <a:schemeClr val="tx1"/>
              </a:solidFill>
            </a:endParaRPr>
          </a:p>
          <a:p>
            <a:pPr marL="457200" lvl="1" indent="457200">
              <a:buNone/>
            </a:pPr>
            <a:endParaRPr lang="en-US">
              <a:solidFill>
                <a:schemeClr val="tx1"/>
              </a:solidFill>
            </a:endParaRPr>
          </a:p>
          <a:p>
            <a:pPr marL="457200" lvl="1" indent="457200">
              <a:buNone/>
            </a:pPr>
            <a:r>
              <a:rPr lang="en-US">
                <a:solidFill>
                  <a:schemeClr val="tx1"/>
                </a:solidFill>
              </a:rPr>
              <a:t>And we need to remove skewness and outliers in the data set. I used log transformation to handle the skewness and z-score method to eliminate the unwanted outliers without causing changes in the available data. This helps to improve the performance of the ML model.</a:t>
            </a:r>
            <a:endParaRPr lang="en-US">
              <a:solidFill>
                <a:schemeClr val="tx1"/>
              </a:solidFill>
            </a:endParaRPr>
          </a:p>
          <a:p>
            <a:pPr marL="457200" lvl="1" indent="457200">
              <a:buNone/>
            </a:pPr>
            <a:endParaRPr lang="en-US">
              <a:solidFill>
                <a:schemeClr val="tx1"/>
              </a:solidFill>
            </a:endParaRPr>
          </a:p>
          <a:p>
            <a:pPr marL="457200" lvl="1" indent="457200">
              <a:buNone/>
            </a:pPr>
            <a:r>
              <a:rPr lang="en-US">
                <a:solidFill>
                  <a:schemeClr val="tx1"/>
                </a:solidFill>
              </a:rPr>
              <a:t>In this process we also encode the object type data to float or int using some encoders like Onehot Encoder, Ordinal encoder and some more we can use. In this project I used Ordinal Encoder for data encoding.</a:t>
            </a:r>
            <a:endParaRPr lang="en-US">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838200" y="1328420"/>
            <a:ext cx="10515600" cy="5344795"/>
          </a:xfrm>
        </p:spPr>
        <p:txBody>
          <a:bodyPr>
            <a:normAutofit fontScale="80000"/>
          </a:bodyPr>
          <a:p>
            <a:pPr marL="457200" indent="-457200">
              <a:buFont typeface="Wingdings" panose="05000000000000000000" charset="0"/>
              <a:buChar char="v"/>
            </a:pPr>
            <a:r>
              <a:rPr lang="en-US" altLang="en-IN" sz="3600" b="1" u="sng">
                <a:solidFill>
                  <a:schemeClr val="tx1"/>
                </a:solidFill>
              </a:rPr>
              <a:t>Exploratory Data Analysis (EDA):</a:t>
            </a:r>
            <a:endParaRPr lang="en-US" altLang="en-IN" sz="3600" b="1" u="sng">
              <a:solidFill>
                <a:schemeClr val="tx1"/>
              </a:solidFill>
            </a:endParaRPr>
          </a:p>
          <a:p>
            <a:pPr marL="457200" indent="-457200">
              <a:buFont typeface="Wingdings" panose="05000000000000000000" charset="0"/>
              <a:buChar char="v"/>
            </a:pPr>
            <a:endParaRPr lang="en-US" altLang="en-IN" sz="3600" b="1" u="sng">
              <a:solidFill>
                <a:schemeClr val="tx1"/>
              </a:solidFill>
            </a:endParaRPr>
          </a:p>
          <a:p>
            <a:pPr marL="0" indent="457200">
              <a:buNone/>
            </a:pPr>
            <a:r>
              <a:rPr lang="en-US" altLang="en-IN">
                <a:solidFill>
                  <a:schemeClr val="tx1"/>
                </a:solidFill>
              </a:rPr>
              <a:t>Exploratory Data Analysis (EDA) refers to the method of studying and exploring record sets to apprehend their predominant traits, discover patterns, locate outliers, and identify relationships between variables. EDA is normally carried out as a preliminary step before undertaking extra formal statistical analyses or modeling.</a:t>
            </a:r>
            <a:endParaRPr lang="en-US" altLang="en-IN">
              <a:solidFill>
                <a:schemeClr val="tx1"/>
              </a:solidFill>
            </a:endParaRPr>
          </a:p>
          <a:p>
            <a:pPr marL="0" indent="457200">
              <a:buNone/>
            </a:pPr>
            <a:endParaRPr lang="en-US" altLang="en-IN">
              <a:solidFill>
                <a:schemeClr val="tx1"/>
              </a:solidFill>
            </a:endParaRPr>
          </a:p>
          <a:p>
            <a:pPr marL="0" indent="457200">
              <a:buNone/>
            </a:pPr>
            <a:r>
              <a:rPr lang="en-US" altLang="en-IN">
                <a:solidFill>
                  <a:schemeClr val="tx1"/>
                </a:solidFill>
              </a:rPr>
              <a:t>I also given some good graphs to explain the data distribution over the resale price and which features are affecting the price. The graps will help to understand the data properly</a:t>
            </a:r>
            <a:endParaRPr lang="en-US" altLang="en-IN">
              <a:solidFill>
                <a:schemeClr val="tx1"/>
              </a:solidFill>
            </a:endParaRPr>
          </a:p>
          <a:p>
            <a:pPr marL="0" indent="0">
              <a:buNone/>
            </a:pPr>
            <a:endParaRPr lang="en-US" altLang="en-IN">
              <a:solidFill>
                <a:schemeClr val="tx1"/>
              </a:solidFill>
            </a:endParaRPr>
          </a:p>
          <a:p>
            <a:pPr marL="0" indent="457200">
              <a:buNone/>
            </a:pPr>
            <a:r>
              <a:rPr lang="en-US" altLang="en-IN">
                <a:solidFill>
                  <a:schemeClr val="tx1"/>
                </a:solidFill>
              </a:rPr>
              <a:t>We can use the Corelation heatmap to select the features for the machine learning model building.</a:t>
            </a:r>
            <a:endParaRPr lang="en-US" altLang="en-IN">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idx="1"/>
          </p:nvPr>
        </p:nvSpPr>
        <p:spPr>
          <a:xfrm>
            <a:off x="838200" y="790575"/>
            <a:ext cx="5361940" cy="5984875"/>
          </a:xfrm>
        </p:spPr>
        <p:txBody>
          <a:bodyPr/>
          <a:p>
            <a:pPr marL="457200" indent="-457200">
              <a:buFont typeface="Wingdings" panose="05000000000000000000" charset="0"/>
              <a:buChar char="v"/>
            </a:pPr>
            <a:r>
              <a:rPr lang="en-US" altLang="en-IN" sz="3600" b="1" u="sng">
                <a:solidFill>
                  <a:schemeClr val="tx1"/>
                </a:solidFill>
              </a:rPr>
              <a:t>Feature Selection:</a:t>
            </a:r>
            <a:endParaRPr lang="en-US" altLang="en-IN" sz="3600" b="1" u="sng">
              <a:solidFill>
                <a:schemeClr val="tx1"/>
              </a:solidFill>
            </a:endParaRPr>
          </a:p>
          <a:p>
            <a:pPr marL="457200" indent="-457200">
              <a:buFont typeface="Wingdings" panose="05000000000000000000" charset="0"/>
              <a:buChar char="v"/>
            </a:pPr>
            <a:endParaRPr lang="en-US" altLang="en-IN" sz="3600" b="1" u="sng">
              <a:solidFill>
                <a:schemeClr val="tx1"/>
              </a:solidFill>
            </a:endParaRPr>
          </a:p>
          <a:p>
            <a:pPr marL="457200" lvl="1" indent="457200">
              <a:buNone/>
            </a:pPr>
            <a:r>
              <a:rPr lang="en-US" altLang="en-IN">
                <a:solidFill>
                  <a:schemeClr val="tx1"/>
                </a:solidFill>
              </a:rPr>
              <a:t>We are selecting the feature with the help of correlation heatmap. The featuress must be in the data type of float or integers only, Which can only be used for training and testing data sets.</a:t>
            </a:r>
            <a:endParaRPr lang="en-US" altLang="en-IN">
              <a:solidFill>
                <a:schemeClr val="tx1"/>
              </a:solidFill>
            </a:endParaRPr>
          </a:p>
          <a:p>
            <a:pPr marL="457200" lvl="1" indent="457200">
              <a:buNone/>
            </a:pPr>
            <a:endParaRPr lang="en-US" altLang="en-IN">
              <a:solidFill>
                <a:schemeClr val="tx1"/>
              </a:solidFill>
            </a:endParaRPr>
          </a:p>
          <a:p>
            <a:pPr marL="457200" lvl="1" indent="457200">
              <a:buNone/>
            </a:pPr>
            <a:r>
              <a:rPr lang="en-US" altLang="en-IN">
                <a:solidFill>
                  <a:schemeClr val="tx1"/>
                </a:solidFill>
              </a:rPr>
              <a:t>The selected features will be split into training and testing datasets for the regression model. The data has to be scaled befor using for the prediction</a:t>
            </a:r>
            <a:endParaRPr lang="en-US" altLang="en-IN">
              <a:solidFill>
                <a:schemeClr val="tx1"/>
              </a:solidFill>
            </a:endParaRPr>
          </a:p>
        </p:txBody>
      </p:sp>
      <p:pic>
        <p:nvPicPr>
          <p:cNvPr id="2" name="Picture 1" descr="Screenshot 2024-02-21 205349"/>
          <p:cNvPicPr>
            <a:picLocks noChangeAspect="1"/>
          </p:cNvPicPr>
          <p:nvPr/>
        </p:nvPicPr>
        <p:blipFill>
          <a:blip r:embed="rId2"/>
          <a:stretch>
            <a:fillRect/>
          </a:stretch>
        </p:blipFill>
        <p:spPr>
          <a:xfrm>
            <a:off x="6200775" y="1902460"/>
            <a:ext cx="6065520" cy="49555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3" name="Content Placeholder 2"/>
          <p:cNvSpPr>
            <a:spLocks noGrp="1"/>
          </p:cNvSpPr>
          <p:nvPr>
            <p:ph sz="half" idx="1"/>
          </p:nvPr>
        </p:nvSpPr>
        <p:spPr>
          <a:xfrm>
            <a:off x="67945" y="635"/>
            <a:ext cx="12124055" cy="5060315"/>
          </a:xfrm>
        </p:spPr>
        <p:txBody>
          <a:bodyPr>
            <a:normAutofit fontScale="80000"/>
          </a:bodyPr>
          <a:p>
            <a:pPr marL="457200" indent="-457200">
              <a:buFont typeface="Wingdings" panose="05000000000000000000" charset="0"/>
              <a:buChar char="v"/>
            </a:pPr>
            <a:r>
              <a:rPr lang="en-US" altLang="en-IN" sz="3600" b="1" u="sng">
                <a:solidFill>
                  <a:schemeClr val="tx1"/>
                </a:solidFill>
              </a:rPr>
              <a:t>ML-Model Building:</a:t>
            </a:r>
            <a:endParaRPr lang="en-US" altLang="en-IN" sz="3600" b="1" u="sng">
              <a:solidFill>
                <a:schemeClr val="tx1"/>
              </a:solidFill>
            </a:endParaRPr>
          </a:p>
          <a:p>
            <a:pPr marL="457200" indent="-457200">
              <a:buFont typeface="Wingdings" panose="05000000000000000000" charset="0"/>
              <a:buChar char="v"/>
            </a:pPr>
            <a:endParaRPr lang="en-US" altLang="en-IN" sz="3600" b="1" u="sng">
              <a:solidFill>
                <a:schemeClr val="tx1"/>
              </a:solidFill>
            </a:endParaRPr>
          </a:p>
          <a:p>
            <a:pPr marL="0" indent="457200">
              <a:buNone/>
            </a:pPr>
            <a:r>
              <a:rPr lang="en-US" altLang="en-IN" sz="2600">
                <a:solidFill>
                  <a:schemeClr val="tx1"/>
                </a:solidFill>
              </a:rPr>
              <a:t>This is the core and the most crucial part of this project. Initial step in model building is to select the best regressor. The best regressor will chosen by the higher R2 value. So I am testing the training and testing data sets with the following ML models for R2 score.</a:t>
            </a:r>
            <a:endParaRPr lang="en-US" altLang="en-IN" sz="2600">
              <a:solidFill>
                <a:schemeClr val="tx1"/>
              </a:solidFill>
            </a:endParaRPr>
          </a:p>
          <a:p>
            <a:pPr marL="0" indent="457200">
              <a:buNone/>
            </a:pPr>
            <a:endParaRPr lang="en-US" altLang="en-IN" sz="2600">
              <a:solidFill>
                <a:schemeClr val="tx1"/>
              </a:solidFill>
            </a:endParaRPr>
          </a:p>
          <a:p>
            <a:pPr marL="0" indent="457200">
              <a:buNone/>
            </a:pPr>
            <a:r>
              <a:rPr lang="en-US" altLang="en-IN" sz="2600">
                <a:solidFill>
                  <a:schemeClr val="tx1"/>
                </a:solidFill>
              </a:rPr>
              <a:t>Decision Tree Regressor</a:t>
            </a:r>
            <a:endParaRPr lang="en-US" altLang="en-IN" sz="2600">
              <a:solidFill>
                <a:schemeClr val="tx1"/>
              </a:solidFill>
            </a:endParaRPr>
          </a:p>
          <a:p>
            <a:pPr marL="0" indent="457200">
              <a:buNone/>
            </a:pPr>
            <a:r>
              <a:rPr lang="en-US" altLang="en-IN" sz="2600">
                <a:solidFill>
                  <a:schemeClr val="tx1"/>
                </a:solidFill>
              </a:rPr>
              <a:t>Extra Trees Regressor</a:t>
            </a:r>
            <a:endParaRPr lang="en-US" altLang="en-IN" sz="2600">
              <a:solidFill>
                <a:schemeClr val="tx1"/>
              </a:solidFill>
            </a:endParaRPr>
          </a:p>
          <a:p>
            <a:pPr marL="0" indent="457200">
              <a:buNone/>
            </a:pPr>
            <a:r>
              <a:rPr lang="en-US" altLang="en-IN" sz="2600">
                <a:solidFill>
                  <a:schemeClr val="tx1"/>
                </a:solidFill>
              </a:rPr>
              <a:t>Random Forest Regressor</a:t>
            </a:r>
            <a:endParaRPr lang="en-US" altLang="en-IN" sz="2600">
              <a:solidFill>
                <a:schemeClr val="tx1"/>
              </a:solidFill>
            </a:endParaRPr>
          </a:p>
          <a:p>
            <a:pPr marL="0" indent="457200">
              <a:buNone/>
            </a:pPr>
            <a:r>
              <a:rPr lang="en-US" altLang="en-IN" sz="2600">
                <a:solidFill>
                  <a:schemeClr val="tx1"/>
                </a:solidFill>
              </a:rPr>
              <a:t>Gradient Boosting Regressor</a:t>
            </a:r>
            <a:endParaRPr lang="en-US" altLang="en-IN" sz="2600">
              <a:solidFill>
                <a:schemeClr val="tx1"/>
              </a:solidFill>
            </a:endParaRPr>
          </a:p>
          <a:p>
            <a:pPr marL="0" indent="457200">
              <a:buNone/>
            </a:pPr>
            <a:r>
              <a:rPr lang="en-US" altLang="en-IN" sz="2600">
                <a:solidFill>
                  <a:schemeClr val="tx1"/>
                </a:solidFill>
              </a:rPr>
              <a:t>Ada Boosting Regressor</a:t>
            </a:r>
            <a:endParaRPr lang="en-US" altLang="en-IN" sz="2600">
              <a:solidFill>
                <a:schemeClr val="tx1"/>
              </a:solidFill>
            </a:endParaRPr>
          </a:p>
          <a:p>
            <a:pPr marL="0" indent="457200">
              <a:buNone/>
            </a:pPr>
            <a:r>
              <a:rPr lang="en-US" altLang="en-IN" sz="2600">
                <a:solidFill>
                  <a:schemeClr val="tx1"/>
                </a:solidFill>
              </a:rPr>
              <a:t>XGB Regressor</a:t>
            </a:r>
            <a:endParaRPr lang="en-US" altLang="en-IN" sz="2600">
              <a:solidFill>
                <a:schemeClr val="tx1"/>
              </a:solidFill>
            </a:endParaRPr>
          </a:p>
        </p:txBody>
      </p:sp>
      <p:pic>
        <p:nvPicPr>
          <p:cNvPr id="2" name="Content Placeholder 1" descr="Screenshot 2024-02-21 213257"/>
          <p:cNvPicPr>
            <a:picLocks noChangeAspect="1"/>
          </p:cNvPicPr>
          <p:nvPr>
            <p:ph sz="half" idx="2"/>
          </p:nvPr>
        </p:nvPicPr>
        <p:blipFill>
          <a:blip r:embed="rId2"/>
          <a:stretch>
            <a:fillRect/>
          </a:stretch>
        </p:blipFill>
        <p:spPr>
          <a:xfrm>
            <a:off x="67945" y="5060950"/>
            <a:ext cx="12123420" cy="174688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5240</Words>
  <Application>WPS Presentation</Application>
  <PresentationFormat>Widescreen</PresentationFormat>
  <Paragraphs>93</Paragraphs>
  <Slides>15</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15</vt:i4>
      </vt:variant>
    </vt:vector>
  </HeadingPairs>
  <TitlesOfParts>
    <vt:vector size="25" baseType="lpstr">
      <vt:lpstr>Arial</vt:lpstr>
      <vt:lpstr>SimSun</vt:lpstr>
      <vt:lpstr>Wingdings</vt:lpstr>
      <vt:lpstr>Tahoma</vt:lpstr>
      <vt:lpstr>Wingdings</vt:lpstr>
      <vt:lpstr>Microsoft YaHei</vt:lpstr>
      <vt:lpstr>Arial Unicode MS</vt:lpstr>
      <vt:lpstr>Calibri Light</vt:lpstr>
      <vt:lpstr>Calibri</vt:lpstr>
      <vt:lpstr>Office Theme</vt:lpstr>
      <vt:lpstr>SINGAPORE RESALE FLAT PRICE PREDICTION BY- PRAKASH.K</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SINGAPORE RESALE FLAT PRICE PREDICTION BY- PRAKASH.K</dc:title>
  <dc:creator>PRAKASH</dc:creator>
  <cp:lastModifiedBy>PRAKASH</cp:lastModifiedBy>
  <cp:revision>8</cp:revision>
  <dcterms:created xsi:type="dcterms:W3CDTF">2024-02-20T16:35:00Z</dcterms:created>
  <dcterms:modified xsi:type="dcterms:W3CDTF">2024-02-22T06:22:38Z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983A21D49DE545B5AA3C63E718589D63_12</vt:lpwstr>
  </property>
  <property fmtid="{D5CDD505-2E9C-101B-9397-08002B2CF9AE}" pid="3" name="KSOProductBuildVer">
    <vt:lpwstr>1033-12.2.0.13431</vt:lpwstr>
  </property>
</Properties>
</file>

<file path=docProps/thumbnail.jpeg>
</file>